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7" r:id="rId2"/>
    <p:sldId id="274" r:id="rId3"/>
    <p:sldId id="268" r:id="rId4"/>
    <p:sldId id="269" r:id="rId5"/>
    <p:sldId id="272" r:id="rId6"/>
    <p:sldId id="275" r:id="rId7"/>
    <p:sldId id="276" r:id="rId8"/>
    <p:sldId id="277" r:id="rId9"/>
    <p:sldId id="271" r:id="rId10"/>
  </p:sldIdLst>
  <p:sldSz cx="12192000" cy="6858000"/>
  <p:notesSz cx="6807200" cy="99393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>
        <p:scale>
          <a:sx n="50" d="100"/>
          <a:sy n="50" d="100"/>
        </p:scale>
        <p:origin x="1088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C4C91-8271-406F-8948-70A0CCA0CF03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B18F5-2905-480B-A37A-B938AC00F9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916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59006-AF9C-4B8D-9B74-5CE63C75B56A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D1C36-83DD-4072-BE8E-E10CA18817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29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F2BE-FD86-4972-AE71-8F9ABB4A652D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FB-CEE7-4DBC-BACA-23C72E129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14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F2BE-FD86-4972-AE71-8F9ABB4A652D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FB-CEE7-4DBC-BACA-23C72E129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110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F2BE-FD86-4972-AE71-8F9ABB4A652D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FB-CEE7-4DBC-BACA-23C72E129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219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3810000"/>
            <a:ext cx="1079500" cy="3048000"/>
          </a:xfrm>
          <a:prstGeom prst="rect">
            <a:avLst/>
          </a:prstGeom>
          <a:noFill/>
        </p:spPr>
      </p:pic>
      <p:pic>
        <p:nvPicPr>
          <p:cNvPr id="8" name="Resim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200"/>
            <a:ext cx="2578100" cy="3225799"/>
          </a:xfrm>
          <a:prstGeom prst="rect">
            <a:avLst/>
          </a:prstGeom>
          <a:noFill/>
        </p:spPr>
      </p:pic>
      <p:pic>
        <p:nvPicPr>
          <p:cNvPr id="9" name="Εικόνα 3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480" y="1690688"/>
            <a:ext cx="604520" cy="1339850"/>
          </a:xfrm>
          <a:prstGeom prst="rect">
            <a:avLst/>
          </a:prstGeom>
          <a:noFill/>
        </p:spPr>
      </p:pic>
      <p:pic>
        <p:nvPicPr>
          <p:cNvPr id="7" name="Εικόνα 31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69110" cy="3103880"/>
          </a:xfrm>
          <a:prstGeom prst="rect">
            <a:avLst/>
          </a:prstGeom>
          <a:noFill/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F2BE-FD86-4972-AE71-8F9ABB4A652D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FB-CEE7-4DBC-BACA-23C72E129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55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F2BE-FD86-4972-AE71-8F9ABB4A652D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FB-CEE7-4DBC-BACA-23C72E129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69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F2BE-FD86-4972-AE71-8F9ABB4A652D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FB-CEE7-4DBC-BACA-23C72E129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77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F2BE-FD86-4972-AE71-8F9ABB4A652D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FB-CEE7-4DBC-BACA-23C72E129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43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F2BE-FD86-4972-AE71-8F9ABB4A652D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FB-CEE7-4DBC-BACA-23C72E129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54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F2BE-FD86-4972-AE71-8F9ABB4A652D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FB-CEE7-4DBC-BACA-23C72E129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33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F2BE-FD86-4972-AE71-8F9ABB4A652D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FB-CEE7-4DBC-BACA-23C72E129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648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F2BE-FD86-4972-AE71-8F9ABB4A652D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2FB-CEE7-4DBC-BACA-23C72E129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444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DF2BE-FD86-4972-AE71-8F9ABB4A652D}" type="datetimeFigureOut">
              <a:rPr lang="tr-TR" smtClean="0"/>
              <a:t>16.08.2019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0F2FB-CEE7-4DBC-BACA-23C72E129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85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>
            <a:extLst>
              <a:ext uri="{FF2B5EF4-FFF2-40B4-BE49-F238E27FC236}">
                <a16:creationId xmlns:a16="http://schemas.microsoft.com/office/drawing/2014/main" id="{0A649685-FE08-47D2-A57F-C0CDC6DC9FA9}"/>
              </a:ext>
            </a:extLst>
          </p:cNvPr>
          <p:cNvSpPr txBox="1">
            <a:spLocks/>
          </p:cNvSpPr>
          <p:nvPr/>
        </p:nvSpPr>
        <p:spPr>
          <a:xfrm>
            <a:off x="1524000" y="2061729"/>
            <a:ext cx="9144000" cy="1395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Eras Bold ITC" panose="020B0907030504020204" pitchFamily="34" charset="0"/>
              </a:rPr>
              <a:t>LOG ON BACK </a:t>
            </a:r>
            <a:br>
              <a:rPr lang="en-US" sz="5400" dirty="0">
                <a:solidFill>
                  <a:schemeClr val="accent1">
                    <a:lumMod val="50000"/>
                  </a:schemeClr>
                </a:solidFill>
                <a:latin typeface="Eras Bold ITC" panose="020B0907030504020204" pitchFamily="34" charset="0"/>
              </a:rPr>
            </a:b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Eras Bold ITC" panose="020B0907030504020204" pitchFamily="34" charset="0"/>
              </a:rPr>
              <a:t>TO LIFE</a:t>
            </a:r>
          </a:p>
        </p:txBody>
      </p:sp>
      <p:sp>
        <p:nvSpPr>
          <p:cNvPr id="9" name="Alt Başlık 2">
            <a:extLst>
              <a:ext uri="{FF2B5EF4-FFF2-40B4-BE49-F238E27FC236}">
                <a16:creationId xmlns:a16="http://schemas.microsoft.com/office/drawing/2014/main" id="{56BC8D99-8844-4C54-9D31-38B252771100}"/>
              </a:ext>
            </a:extLst>
          </p:cNvPr>
          <p:cNvSpPr txBox="1">
            <a:spLocks/>
          </p:cNvSpPr>
          <p:nvPr/>
        </p:nvSpPr>
        <p:spPr>
          <a:xfrm>
            <a:off x="1524000" y="3649709"/>
            <a:ext cx="9144000" cy="1172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1800" b="1" dirty="0" err="1">
                <a:solidFill>
                  <a:schemeClr val="accent1">
                    <a:lumMod val="50000"/>
                  </a:schemeClr>
                </a:solidFill>
              </a:rPr>
              <a:t>Cea</a:t>
            </a:r>
            <a:r>
              <a:rPr lang="en-GB" sz="1800" b="1" dirty="0">
                <a:solidFill>
                  <a:schemeClr val="accent1">
                    <a:lumMod val="50000"/>
                  </a:schemeClr>
                </a:solidFill>
              </a:rPr>
              <a:t> de-a </a:t>
            </a:r>
            <a:r>
              <a:rPr lang="en-GB" sz="1800" b="1" dirty="0" err="1">
                <a:solidFill>
                  <a:schemeClr val="accent1">
                    <a:lumMod val="50000"/>
                  </a:schemeClr>
                </a:solidFill>
              </a:rPr>
              <a:t>cincea</a:t>
            </a:r>
            <a:r>
              <a:rPr lang="en-GB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50000"/>
                  </a:schemeClr>
                </a:solidFill>
              </a:rPr>
              <a:t>întâlnire</a:t>
            </a:r>
            <a:r>
              <a:rPr lang="en-GB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50000"/>
                  </a:schemeClr>
                </a:solidFill>
              </a:rPr>
              <a:t>transnaţională</a:t>
            </a: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accent1">
                    <a:lumMod val="50000"/>
                  </a:schemeClr>
                </a:solidFill>
              </a:rPr>
              <a:t>18-19 </a:t>
            </a:r>
            <a:r>
              <a:rPr lang="en-GB" sz="1800" b="1" dirty="0" err="1">
                <a:solidFill>
                  <a:schemeClr val="accent1">
                    <a:lumMod val="50000"/>
                  </a:schemeClr>
                </a:solidFill>
              </a:rPr>
              <a:t>iulie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, 2019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accent1">
                    <a:lumMod val="50000"/>
                  </a:schemeClr>
                </a:solidFill>
              </a:rPr>
              <a:t>Izmir, </a:t>
            </a:r>
            <a:r>
              <a:rPr lang="en-GB" sz="1800" b="1" dirty="0" err="1">
                <a:solidFill>
                  <a:schemeClr val="accent1">
                    <a:lumMod val="50000"/>
                  </a:schemeClr>
                </a:solidFill>
              </a:rPr>
              <a:t>Turcia</a:t>
            </a: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2017-1-TR01-KA201-046632 </a:t>
            </a:r>
          </a:p>
        </p:txBody>
      </p:sp>
      <p:pic>
        <p:nvPicPr>
          <p:cNvPr id="10" name="Resim 3">
            <a:extLst>
              <a:ext uri="{FF2B5EF4-FFF2-40B4-BE49-F238E27FC236}">
                <a16:creationId xmlns:a16="http://schemas.microsoft.com/office/drawing/2014/main" id="{54095051-48E3-422C-A31C-EDEDE57B65C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88" y="371028"/>
            <a:ext cx="8029888" cy="735637"/>
          </a:xfrm>
          <a:prstGeom prst="rect">
            <a:avLst/>
          </a:prstGeom>
        </p:spPr>
      </p:pic>
      <p:sp>
        <p:nvSpPr>
          <p:cNvPr id="11" name="Metin kutusu 7">
            <a:extLst>
              <a:ext uri="{FF2B5EF4-FFF2-40B4-BE49-F238E27FC236}">
                <a16:creationId xmlns:a16="http://schemas.microsoft.com/office/drawing/2014/main" id="{AE726E39-3DE7-4E03-ABA6-D4FF2F741339}"/>
              </a:ext>
            </a:extLst>
          </p:cNvPr>
          <p:cNvSpPr txBox="1"/>
          <p:nvPr/>
        </p:nvSpPr>
        <p:spPr>
          <a:xfrm>
            <a:off x="4293835" y="5703348"/>
            <a:ext cx="360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Gabriela CONEA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Irina PRODAN</a:t>
            </a:r>
          </a:p>
          <a:p>
            <a:pPr algn="ctr"/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Inspectoratul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Şcolar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Judeţean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Iaşi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0D2DAA-9828-4D6C-8790-15CE048848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244" y="6314329"/>
            <a:ext cx="1797512" cy="34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9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4D8BB3-AF57-4566-BA85-5E539052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765" y="1124240"/>
            <a:ext cx="5476461" cy="132556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PARTENERI EUROPENI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069C7-ADE6-47F8-A0ED-79D1529D4D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67948" y="2004527"/>
            <a:ext cx="6778487" cy="435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000" b="1" dirty="0"/>
              <a:t>ISTANBUL VALILIGI – </a:t>
            </a:r>
            <a:r>
              <a:rPr lang="ro-RO" sz="2000" b="1" dirty="0"/>
              <a:t>Turcia (</a:t>
            </a:r>
            <a:r>
              <a:rPr lang="it-IT" sz="2000" b="1" dirty="0"/>
              <a:t>coordonator</a:t>
            </a:r>
            <a:r>
              <a:rPr lang="ro-RO" sz="2000" b="1" dirty="0"/>
              <a:t>)</a:t>
            </a:r>
          </a:p>
          <a:p>
            <a:pPr>
              <a:lnSpc>
                <a:spcPct val="200000"/>
              </a:lnSpc>
            </a:pPr>
            <a:r>
              <a:rPr lang="it-IT" sz="2000" dirty="0"/>
              <a:t>ANAPTYXIAKO KENTRO THESSALIAS - Grecia</a:t>
            </a:r>
            <a:endParaRPr lang="ro-RO" sz="2000" dirty="0"/>
          </a:p>
          <a:p>
            <a:pPr>
              <a:lnSpc>
                <a:spcPct val="200000"/>
              </a:lnSpc>
            </a:pPr>
            <a:r>
              <a:rPr lang="it-IT" sz="2000" dirty="0"/>
              <a:t>UNIVERSITA DEGLI STUDI DI MILANO – Italia</a:t>
            </a:r>
          </a:p>
          <a:p>
            <a:pPr>
              <a:lnSpc>
                <a:spcPct val="200000"/>
              </a:lnSpc>
            </a:pPr>
            <a:r>
              <a:rPr lang="it-IT" sz="2000" dirty="0"/>
              <a:t>INSPECTORA</a:t>
            </a:r>
            <a:r>
              <a:rPr lang="ro-RO" sz="2000" dirty="0"/>
              <a:t>TUL ŞCOLAR JUDEŢEAN IAŞI - România</a:t>
            </a:r>
          </a:p>
          <a:p>
            <a:pPr>
              <a:lnSpc>
                <a:spcPct val="200000"/>
              </a:lnSpc>
            </a:pPr>
            <a:r>
              <a:rPr lang="it-IT" sz="2000" dirty="0"/>
              <a:t>DİPNOT DERNEGİ - Turcia</a:t>
            </a:r>
            <a:endParaRPr lang="ro-RO" sz="2000" dirty="0"/>
          </a:p>
          <a:p>
            <a:pPr>
              <a:lnSpc>
                <a:spcPct val="200000"/>
              </a:lnSpc>
            </a:pPr>
            <a:r>
              <a:rPr lang="it-IT" sz="2000" dirty="0"/>
              <a:t>IZMIR YASAR UNIVERSITY - Turcia</a:t>
            </a:r>
            <a:endParaRPr lang="ro-RO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CA808-B794-4838-9745-5001FA368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6" y="476672"/>
            <a:ext cx="802481" cy="802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F6E88F-FAB4-41F0-848B-FFB37355E5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54" y="576837"/>
            <a:ext cx="564404" cy="559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772F77-AE7C-4E37-AC2A-8905C97D2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30" y="620688"/>
            <a:ext cx="1116955" cy="4443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7F5CDB-525D-4CC5-A149-3CB36A4AC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75" y="617081"/>
            <a:ext cx="1440160" cy="469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225416-F635-40B2-A1FD-A4F598A1E3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51" y="647193"/>
            <a:ext cx="2192250" cy="421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251F80-E5D4-41B0-B6B1-CC19B86B7A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06" y="647420"/>
            <a:ext cx="1270826" cy="46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4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4D8BB3-AF57-4566-BA85-5E539052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446" y="1415581"/>
            <a:ext cx="1835854" cy="9212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SCOP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069C7-ADE6-47F8-A0ED-79D1529D4D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60831" y="2259130"/>
            <a:ext cx="5128591" cy="402203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dirty="0" err="1"/>
              <a:t>Proiectul</a:t>
            </a:r>
            <a:r>
              <a:rPr lang="en-GB" dirty="0"/>
              <a:t> LOG ON BACK TO LIFE </a:t>
            </a:r>
            <a:r>
              <a:rPr lang="ro-RO" dirty="0"/>
              <a:t>îşi propune să tragă un semnal de alarmă cu privire la fenomenul </a:t>
            </a:r>
            <a:r>
              <a:rPr lang="ro-RO" dirty="0" err="1"/>
              <a:t>dependenţei</a:t>
            </a:r>
            <a:r>
              <a:rPr lang="ro-RO" dirty="0"/>
              <a:t> de internet în rândul tinerilor şi la </a:t>
            </a:r>
            <a:r>
              <a:rPr lang="ro-RO" dirty="0" err="1"/>
              <a:t>consecinţele</a:t>
            </a:r>
            <a:r>
              <a:rPr lang="ro-RO" dirty="0"/>
              <a:t> sociale ale acesteia. </a:t>
            </a:r>
            <a:endParaRPr lang="en-GB" dirty="0"/>
          </a:p>
        </p:txBody>
      </p:sp>
      <p:pic>
        <p:nvPicPr>
          <p:cNvPr id="1026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CA57835-E3A0-45D2-94D2-F29E07949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r="1013" b="3"/>
          <a:stretch/>
        </p:blipFill>
        <p:spPr bwMode="auto">
          <a:xfrm>
            <a:off x="7692887" y="3320672"/>
            <a:ext cx="3501641" cy="35760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" name="Resim 3">
            <a:extLst>
              <a:ext uri="{FF2B5EF4-FFF2-40B4-BE49-F238E27FC236}">
                <a16:creationId xmlns:a16="http://schemas.microsoft.com/office/drawing/2014/main" id="{8373FB73-B57A-43AC-A204-A4B4A3229D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88" y="371028"/>
            <a:ext cx="8029888" cy="7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7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4D8BB3-AF57-4566-BA85-5E539052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167" y="1109873"/>
            <a:ext cx="2491409" cy="735637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CUM?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069C7-ADE6-47F8-A0ED-79D1529D4D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63147" y="1592982"/>
            <a:ext cx="4581938" cy="459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o-RO" sz="2400" dirty="0"/>
              <a:t>o campanie de </a:t>
            </a:r>
            <a:r>
              <a:rPr lang="ro-RO" sz="2400" dirty="0" err="1"/>
              <a:t>conştientizare</a:t>
            </a:r>
            <a:r>
              <a:rPr lang="ro-RO" sz="2400" dirty="0"/>
              <a:t> a elevilor şi </a:t>
            </a:r>
            <a:r>
              <a:rPr lang="ro-RO" sz="2400" dirty="0" err="1"/>
              <a:t>părinţilor</a:t>
            </a:r>
            <a:r>
              <a:rPr lang="ro-RO" sz="2400" dirty="0"/>
              <a:t>, </a:t>
            </a:r>
            <a:r>
              <a:rPr lang="en-GB" sz="2400" dirty="0"/>
              <a:t>pe </a:t>
            </a:r>
            <a:r>
              <a:rPr lang="en-GB" sz="2400" dirty="0" err="1"/>
              <a:t>baza</a:t>
            </a:r>
            <a:r>
              <a:rPr lang="en-GB" sz="2400" dirty="0"/>
              <a:t> </a:t>
            </a:r>
            <a:r>
              <a:rPr lang="en-GB" sz="2400" dirty="0" err="1"/>
              <a:t>instrumentelor</a:t>
            </a:r>
            <a:r>
              <a:rPr lang="en-GB" sz="2400" dirty="0"/>
              <a:t> elaborate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cadrul</a:t>
            </a:r>
            <a:r>
              <a:rPr lang="en-GB" sz="2400" dirty="0"/>
              <a:t> </a:t>
            </a:r>
            <a:r>
              <a:rPr lang="en-GB" sz="2400" dirty="0" err="1"/>
              <a:t>proiectului</a:t>
            </a:r>
            <a:r>
              <a:rPr lang="en-GB" sz="2400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o-RO" sz="2400" dirty="0"/>
              <a:t>abilitarea profesională a cadrelor didactice pentru a </a:t>
            </a:r>
            <a:r>
              <a:rPr lang="ro-RO" sz="2400" dirty="0" err="1"/>
              <a:t>susţine</a:t>
            </a:r>
            <a:r>
              <a:rPr lang="ro-RO" sz="2400" dirty="0"/>
              <a:t> activităţi educative </a:t>
            </a:r>
            <a:r>
              <a:rPr lang="en-GB" sz="2400" dirty="0" err="1"/>
              <a:t>pentru</a:t>
            </a:r>
            <a:r>
              <a:rPr lang="en-GB" sz="2400" dirty="0"/>
              <a:t> </a:t>
            </a:r>
            <a:r>
              <a:rPr lang="en-GB" sz="2400" dirty="0" err="1"/>
              <a:t>prevenirea</a:t>
            </a:r>
            <a:r>
              <a:rPr lang="en-GB" sz="2400" dirty="0"/>
              <a:t> </a:t>
            </a:r>
            <a:r>
              <a:rPr lang="en-GB" sz="2400" dirty="0" err="1"/>
              <a:t>dependenţei</a:t>
            </a:r>
            <a:r>
              <a:rPr lang="en-GB" sz="2400" dirty="0"/>
              <a:t> de internet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204A59C4-27A0-40B3-84D6-2E2E5F738E64}"/>
              </a:ext>
            </a:extLst>
          </p:cNvPr>
          <p:cNvSpPr txBox="1">
            <a:spLocks/>
          </p:cNvSpPr>
          <p:nvPr/>
        </p:nvSpPr>
        <p:spPr>
          <a:xfrm>
            <a:off x="6973957" y="1592982"/>
            <a:ext cx="4581938" cy="169706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2400" dirty="0" err="1"/>
              <a:t>ghiduri</a:t>
            </a:r>
            <a:r>
              <a:rPr lang="en-GB" sz="2400" dirty="0"/>
              <a:t> de </a:t>
            </a:r>
            <a:r>
              <a:rPr lang="en-GB" sz="2400" dirty="0" err="1"/>
              <a:t>informare</a:t>
            </a:r>
            <a:r>
              <a:rPr lang="en-GB" sz="2400" dirty="0"/>
              <a:t>, </a:t>
            </a:r>
            <a:r>
              <a:rPr lang="en-GB" sz="2400" dirty="0" err="1"/>
              <a:t>pliante</a:t>
            </a:r>
            <a:r>
              <a:rPr lang="en-GB" sz="2400" dirty="0"/>
              <a:t>, </a:t>
            </a:r>
            <a:r>
              <a:rPr lang="en-GB" sz="2400" dirty="0" err="1"/>
              <a:t>spoturi</a:t>
            </a:r>
            <a:r>
              <a:rPr lang="en-GB" sz="2400" dirty="0"/>
              <a:t> video, </a:t>
            </a:r>
            <a:r>
              <a:rPr lang="en-GB" sz="2400" dirty="0" err="1"/>
              <a:t>afişe</a:t>
            </a:r>
            <a:r>
              <a:rPr lang="en-GB" sz="2400" dirty="0"/>
              <a:t> şi </a:t>
            </a:r>
            <a:r>
              <a:rPr lang="en-GB" sz="2400" dirty="0" err="1"/>
              <a:t>semne</a:t>
            </a:r>
            <a:r>
              <a:rPr lang="en-GB" sz="2400" dirty="0"/>
              <a:t> de carte.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11E29AD-A0C7-4E00-8202-51F80B94F1BF}"/>
              </a:ext>
            </a:extLst>
          </p:cNvPr>
          <p:cNvSpPr txBox="1">
            <a:spLocks/>
          </p:cNvSpPr>
          <p:nvPr/>
        </p:nvSpPr>
        <p:spPr>
          <a:xfrm>
            <a:off x="6973956" y="986825"/>
            <a:ext cx="4972876" cy="954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PRODUSE REALIZATE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6A52AEB-D750-43D6-B3AD-1715A912A405}"/>
              </a:ext>
            </a:extLst>
          </p:cNvPr>
          <p:cNvSpPr/>
          <p:nvPr/>
        </p:nvSpPr>
        <p:spPr>
          <a:xfrm>
            <a:off x="6303063" y="1821786"/>
            <a:ext cx="612915" cy="34787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6E8A6E7-A6F4-4561-A9D4-99452BFCEF83}"/>
              </a:ext>
            </a:extLst>
          </p:cNvPr>
          <p:cNvSpPr/>
          <p:nvPr/>
        </p:nvSpPr>
        <p:spPr>
          <a:xfrm>
            <a:off x="6303063" y="4118110"/>
            <a:ext cx="612915" cy="34787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56F048-1D6A-48D7-A8EF-4B2599CDFEE9}"/>
              </a:ext>
            </a:extLst>
          </p:cNvPr>
          <p:cNvSpPr txBox="1"/>
          <p:nvPr/>
        </p:nvSpPr>
        <p:spPr>
          <a:xfrm>
            <a:off x="6973957" y="3890630"/>
            <a:ext cx="4581938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module de </a:t>
            </a:r>
            <a:r>
              <a:rPr lang="en-GB" sz="2400" dirty="0" err="1"/>
              <a:t>formare</a:t>
            </a:r>
            <a:r>
              <a:rPr lang="en-GB" sz="2400" dirty="0"/>
              <a:t> şi activităţi cu </a:t>
            </a:r>
            <a:r>
              <a:rPr lang="en-GB" sz="2400" dirty="0" err="1"/>
              <a:t>caracter</a:t>
            </a:r>
            <a:r>
              <a:rPr lang="en-GB" sz="2400" dirty="0"/>
              <a:t> educaţional susţinute de un </a:t>
            </a:r>
            <a:r>
              <a:rPr lang="en-GB" sz="2400" dirty="0" err="1"/>
              <a:t>ghid</a:t>
            </a:r>
            <a:r>
              <a:rPr lang="en-GB" sz="2400" dirty="0"/>
              <a:t> </a:t>
            </a:r>
            <a:r>
              <a:rPr lang="en-GB" sz="2400" dirty="0" err="1"/>
              <a:t>metodic</a:t>
            </a:r>
            <a:r>
              <a:rPr lang="en-GB" sz="2400" dirty="0"/>
              <a:t> 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10" name="Resim 3">
            <a:extLst>
              <a:ext uri="{FF2B5EF4-FFF2-40B4-BE49-F238E27FC236}">
                <a16:creationId xmlns:a16="http://schemas.microsoft.com/office/drawing/2014/main" id="{CF2E6F84-50F4-4107-98FA-CF88AA9884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88" y="231882"/>
            <a:ext cx="8029888" cy="7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8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5030A-8A4D-4C55-8BB5-805681C7F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391" y="842857"/>
            <a:ext cx="10038522" cy="1325563"/>
          </a:xfrm>
        </p:spPr>
        <p:txBody>
          <a:bodyPr>
            <a:normAutofit/>
          </a:bodyPr>
          <a:lstStyle/>
          <a:p>
            <a:r>
              <a:rPr lang="en-GB" sz="3600" i="1" dirty="0">
                <a:solidFill>
                  <a:schemeClr val="accent1">
                    <a:lumMod val="50000"/>
                  </a:schemeClr>
                </a:solidFill>
              </a:rPr>
              <a:t>PLATFORMA PROIECTULUI: </a:t>
            </a:r>
            <a:r>
              <a:rPr lang="ro-RO" sz="3600" i="1" dirty="0">
                <a:solidFill>
                  <a:schemeClr val="accent1">
                    <a:lumMod val="50000"/>
                  </a:schemeClr>
                </a:solidFill>
              </a:rPr>
              <a:t>http://logonback2life.eu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999A6-6160-4A4A-8CC5-23A44F7B4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489" y="2019333"/>
            <a:ext cx="8256326" cy="4213302"/>
          </a:xfrm>
          <a:prstGeom prst="rect">
            <a:avLst/>
          </a:prstGeom>
        </p:spPr>
      </p:pic>
      <p:pic>
        <p:nvPicPr>
          <p:cNvPr id="5" name="Resim 3">
            <a:extLst>
              <a:ext uri="{FF2B5EF4-FFF2-40B4-BE49-F238E27FC236}">
                <a16:creationId xmlns:a16="http://schemas.microsoft.com/office/drawing/2014/main" id="{67DB45FD-F63E-4DDE-8DC7-0C70638F82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88" y="231882"/>
            <a:ext cx="8029888" cy="7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3">
            <a:extLst>
              <a:ext uri="{FF2B5EF4-FFF2-40B4-BE49-F238E27FC236}">
                <a16:creationId xmlns:a16="http://schemas.microsoft.com/office/drawing/2014/main" id="{B78181C9-0E99-43C6-B18B-661DAA0B3C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88" y="231882"/>
            <a:ext cx="8029888" cy="735637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E51A65CF-0D35-4975-9FB3-A86FF9ACE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781" y="1077651"/>
            <a:ext cx="8217702" cy="921238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IZMIR, TURCIA, 18-19 IULIE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C3536-CD33-4611-B52B-DCF6539ECC5B}"/>
              </a:ext>
            </a:extLst>
          </p:cNvPr>
          <p:cNvSpPr txBox="1"/>
          <p:nvPr/>
        </p:nvSpPr>
        <p:spPr>
          <a:xfrm>
            <a:off x="1894553" y="3021496"/>
            <a:ext cx="9257153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F5AC6B"/>
              </a:buClr>
              <a:buFont typeface="Webdings" panose="05030102010509060703" pitchFamily="18" charset="2"/>
              <a:buChar char=""/>
            </a:pPr>
            <a:r>
              <a:rPr lang="en-GB" sz="2000" dirty="0" err="1"/>
              <a:t>Metodologia</a:t>
            </a:r>
            <a:r>
              <a:rPr lang="en-GB" sz="2000" dirty="0"/>
              <a:t> </a:t>
            </a:r>
            <a:r>
              <a:rPr lang="en-GB" sz="2000" dirty="0" err="1"/>
              <a:t>colaborativă</a:t>
            </a:r>
            <a:r>
              <a:rPr lang="en-GB" sz="2000" dirty="0"/>
              <a:t> </a:t>
            </a:r>
            <a:r>
              <a:rPr lang="en-GB" sz="2000" dirty="0" err="1"/>
              <a:t>pentru</a:t>
            </a:r>
            <a:r>
              <a:rPr lang="en-GB" sz="2000" dirty="0"/>
              <a:t> </a:t>
            </a:r>
            <a:r>
              <a:rPr lang="en-GB" sz="2000" dirty="0" err="1"/>
              <a:t>evaluarea</a:t>
            </a:r>
            <a:r>
              <a:rPr lang="en-GB" sz="2000" dirty="0"/>
              <a:t> şi </a:t>
            </a:r>
            <a:r>
              <a:rPr lang="en-GB" sz="2000" dirty="0" err="1"/>
              <a:t>prevenirea</a:t>
            </a:r>
            <a:r>
              <a:rPr lang="en-GB" sz="2000" dirty="0"/>
              <a:t> </a:t>
            </a:r>
            <a:r>
              <a:rPr lang="en-GB" sz="2000" dirty="0" err="1"/>
              <a:t>adicţiei</a:t>
            </a:r>
            <a:r>
              <a:rPr lang="en-GB" sz="2000" dirty="0"/>
              <a:t> de internet 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rândul</a:t>
            </a:r>
            <a:r>
              <a:rPr lang="en-GB" sz="2000" dirty="0"/>
              <a:t> </a:t>
            </a:r>
            <a:r>
              <a:rPr lang="en-GB" sz="2000" dirty="0" err="1"/>
              <a:t>elevilor</a:t>
            </a:r>
            <a:r>
              <a:rPr lang="en-GB" sz="2000" dirty="0"/>
              <a:t> din </a:t>
            </a:r>
            <a:r>
              <a:rPr lang="en-GB" sz="2000" dirty="0" err="1"/>
              <a:t>învăţământul</a:t>
            </a:r>
            <a:r>
              <a:rPr lang="en-GB" sz="2000" dirty="0"/>
              <a:t> </a:t>
            </a:r>
            <a:r>
              <a:rPr lang="en-GB" sz="2000" dirty="0" err="1"/>
              <a:t>secundar</a:t>
            </a:r>
            <a:r>
              <a:rPr lang="en-GB" sz="2000" dirty="0"/>
              <a:t> - IO5.</a:t>
            </a:r>
          </a:p>
          <a:p>
            <a:pPr marL="342900" indent="-342900" algn="just">
              <a:lnSpc>
                <a:spcPct val="150000"/>
              </a:lnSpc>
              <a:buClr>
                <a:srgbClr val="F5AC6B"/>
              </a:buClr>
              <a:buFont typeface="Webdings" panose="05030102010509060703" pitchFamily="18" charset="2"/>
              <a:buChar char=""/>
            </a:pPr>
            <a:r>
              <a:rPr lang="en-GB" sz="2000" dirty="0" err="1"/>
              <a:t>Ghidul</a:t>
            </a:r>
            <a:r>
              <a:rPr lang="en-GB" sz="2000" dirty="0"/>
              <a:t> </a:t>
            </a:r>
            <a:r>
              <a:rPr lang="en-GB" sz="2000" dirty="0" err="1"/>
              <a:t>pentru</a:t>
            </a:r>
            <a:r>
              <a:rPr lang="en-GB" sz="2000" dirty="0"/>
              <a:t> </a:t>
            </a:r>
            <a:r>
              <a:rPr lang="en-GB" sz="2000" dirty="0" err="1"/>
              <a:t>evaluarea</a:t>
            </a:r>
            <a:r>
              <a:rPr lang="en-GB" sz="2000" dirty="0"/>
              <a:t>, </a:t>
            </a:r>
            <a:r>
              <a:rPr lang="en-GB" sz="2000" dirty="0" err="1"/>
              <a:t>prevenirea</a:t>
            </a:r>
            <a:r>
              <a:rPr lang="en-GB" sz="2000" dirty="0"/>
              <a:t> şi </a:t>
            </a:r>
            <a:r>
              <a:rPr lang="en-GB" sz="2000" dirty="0" err="1"/>
              <a:t>tratamentul</a:t>
            </a:r>
            <a:r>
              <a:rPr lang="en-GB" sz="2000" dirty="0"/>
              <a:t> </a:t>
            </a:r>
            <a:r>
              <a:rPr lang="en-GB" sz="2000" dirty="0" err="1"/>
              <a:t>adicţiei</a:t>
            </a:r>
            <a:r>
              <a:rPr lang="en-GB" sz="2000" dirty="0"/>
              <a:t> de internet – IO6.</a:t>
            </a:r>
          </a:p>
          <a:p>
            <a:pPr marL="342900" indent="-342900" algn="just">
              <a:lnSpc>
                <a:spcPct val="150000"/>
              </a:lnSpc>
              <a:buClr>
                <a:srgbClr val="F5AC6B"/>
              </a:buClr>
              <a:buFont typeface="Webdings" panose="05030102010509060703" pitchFamily="18" charset="2"/>
              <a:buChar char=""/>
            </a:pPr>
            <a:r>
              <a:rPr lang="en-GB" sz="2000" dirty="0" err="1"/>
              <a:t>Stadiul</a:t>
            </a:r>
            <a:r>
              <a:rPr lang="en-GB" sz="2000" dirty="0"/>
              <a:t> desfăşurării </a:t>
            </a:r>
            <a:r>
              <a:rPr lang="en-GB" sz="2000" dirty="0" err="1"/>
              <a:t>evenimentelor</a:t>
            </a:r>
            <a:r>
              <a:rPr lang="en-GB" sz="2000" dirty="0"/>
              <a:t> de </a:t>
            </a:r>
            <a:r>
              <a:rPr lang="en-GB" sz="2000" dirty="0" err="1"/>
              <a:t>multiplicare</a:t>
            </a:r>
            <a:r>
              <a:rPr lang="en-GB" sz="2000" dirty="0"/>
              <a:t>.</a:t>
            </a:r>
          </a:p>
          <a:p>
            <a:pPr marL="342900" indent="-342900" algn="just">
              <a:lnSpc>
                <a:spcPct val="150000"/>
              </a:lnSpc>
              <a:buClr>
                <a:srgbClr val="F5AC6B"/>
              </a:buClr>
              <a:buFont typeface="Webdings" panose="05030102010509060703" pitchFamily="18" charset="2"/>
              <a:buChar char=""/>
            </a:pPr>
            <a:r>
              <a:rPr lang="en-GB" sz="2000" dirty="0" err="1"/>
              <a:t>Diseminare</a:t>
            </a:r>
            <a:r>
              <a:rPr lang="en-GB" sz="2000" dirty="0"/>
              <a:t> şi </a:t>
            </a:r>
            <a:r>
              <a:rPr lang="en-GB" sz="2000" dirty="0" err="1"/>
              <a:t>valorizare</a:t>
            </a:r>
            <a:r>
              <a:rPr lang="en-GB" sz="2000" dirty="0"/>
              <a:t>.</a:t>
            </a:r>
          </a:p>
          <a:p>
            <a:pPr marL="342900" indent="-342900" algn="just">
              <a:lnSpc>
                <a:spcPct val="150000"/>
              </a:lnSpc>
              <a:buClr>
                <a:srgbClr val="F5AC6B"/>
              </a:buClr>
              <a:buFont typeface="Webdings" panose="05030102010509060703" pitchFamily="18" charset="2"/>
              <a:buChar char=""/>
            </a:pPr>
            <a:r>
              <a:rPr lang="en-GB" sz="2000" dirty="0" err="1"/>
              <a:t>Evaluarea</a:t>
            </a:r>
            <a:r>
              <a:rPr lang="en-GB" sz="2000" dirty="0"/>
              <a:t> </a:t>
            </a:r>
            <a:r>
              <a:rPr lang="en-GB" sz="2000" dirty="0" err="1"/>
              <a:t>stagiului</a:t>
            </a:r>
            <a:r>
              <a:rPr lang="en-GB" sz="2000" dirty="0"/>
              <a:t> de </a:t>
            </a:r>
            <a:r>
              <a:rPr lang="en-GB" sz="2000" dirty="0" err="1"/>
              <a:t>formare</a:t>
            </a:r>
            <a:r>
              <a:rPr lang="en-GB" sz="2000" dirty="0"/>
              <a:t> </a:t>
            </a:r>
            <a:r>
              <a:rPr lang="en-GB" sz="2000" dirty="0" err="1"/>
              <a:t>adresat</a:t>
            </a:r>
            <a:r>
              <a:rPr lang="en-GB" sz="2000" dirty="0"/>
              <a:t> </a:t>
            </a:r>
            <a:r>
              <a:rPr lang="en-GB" sz="2000" dirty="0" err="1"/>
              <a:t>profesorilor</a:t>
            </a:r>
            <a:r>
              <a:rPr lang="en-GB" sz="2000" dirty="0"/>
              <a:t>, desfăşurat la Trikala 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perioada</a:t>
            </a:r>
            <a:r>
              <a:rPr lang="en-GB" sz="2000" dirty="0"/>
              <a:t> 17-21 </a:t>
            </a:r>
            <a:r>
              <a:rPr lang="en-GB" sz="2000" dirty="0" err="1"/>
              <a:t>iunie</a:t>
            </a:r>
            <a:r>
              <a:rPr lang="en-GB" sz="2000" dirty="0"/>
              <a:t> 2019.</a:t>
            </a:r>
          </a:p>
          <a:p>
            <a:pPr marL="342900" indent="-342900" algn="just">
              <a:lnSpc>
                <a:spcPct val="150000"/>
              </a:lnSpc>
              <a:buClr>
                <a:srgbClr val="F5AC6B"/>
              </a:buClr>
              <a:buFont typeface="Webdings" panose="05030102010509060703" pitchFamily="18" charset="2"/>
              <a:buChar char=""/>
            </a:pPr>
            <a:r>
              <a:rPr lang="en-GB" sz="2000" dirty="0" err="1"/>
              <a:t>Produsele</a:t>
            </a:r>
            <a:r>
              <a:rPr lang="en-GB" sz="2000" dirty="0"/>
              <a:t> destinate </a:t>
            </a:r>
            <a:r>
              <a:rPr lang="en-GB" sz="2000" dirty="0" err="1"/>
              <a:t>campaniei</a:t>
            </a:r>
            <a:r>
              <a:rPr lang="en-GB" sz="2000" dirty="0"/>
              <a:t> de </a:t>
            </a:r>
            <a:r>
              <a:rPr lang="en-GB" sz="2000" dirty="0" err="1"/>
              <a:t>conştientizare</a:t>
            </a:r>
            <a:r>
              <a:rPr lang="en-GB" sz="2000" dirty="0"/>
              <a:t>.</a:t>
            </a:r>
            <a:endParaRPr lang="ro-RO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04E43-5AD9-4953-842C-1ACF5875FA34}"/>
              </a:ext>
            </a:extLst>
          </p:cNvPr>
          <p:cNvSpPr txBox="1"/>
          <p:nvPr/>
        </p:nvSpPr>
        <p:spPr>
          <a:xfrm>
            <a:off x="1944248" y="1939255"/>
            <a:ext cx="4844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AGENDA ÎNTÂLNIRII</a:t>
            </a: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18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iulie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83129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3">
            <a:extLst>
              <a:ext uri="{FF2B5EF4-FFF2-40B4-BE49-F238E27FC236}">
                <a16:creationId xmlns:a16="http://schemas.microsoft.com/office/drawing/2014/main" id="{B78181C9-0E99-43C6-B18B-661DAA0B3C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88" y="231882"/>
            <a:ext cx="8029888" cy="735637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E51A65CF-0D35-4975-9FB3-A86FF9ACE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781" y="1077651"/>
            <a:ext cx="8217702" cy="921238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IZMIR, TURCIA, 18-19 IULIE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C3536-CD33-4611-B52B-DCF6539ECC5B}"/>
              </a:ext>
            </a:extLst>
          </p:cNvPr>
          <p:cNvSpPr txBox="1"/>
          <p:nvPr/>
        </p:nvSpPr>
        <p:spPr>
          <a:xfrm>
            <a:off x="1910781" y="3200403"/>
            <a:ext cx="9257153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F5AC6B"/>
              </a:buClr>
              <a:buFont typeface="Webdings" panose="05030102010509060703" pitchFamily="18" charset="2"/>
              <a:buChar char=""/>
            </a:pPr>
            <a:r>
              <a:rPr lang="en-GB" sz="2000" dirty="0" err="1"/>
              <a:t>Spoturile</a:t>
            </a:r>
            <a:r>
              <a:rPr lang="en-GB" sz="2000" dirty="0"/>
              <a:t> radio </a:t>
            </a:r>
            <a:r>
              <a:rPr lang="en-GB" sz="2000" dirty="0" err="1"/>
              <a:t>realizate</a:t>
            </a:r>
            <a:r>
              <a:rPr lang="en-GB" sz="2000" dirty="0"/>
              <a:t> de </a:t>
            </a:r>
            <a:r>
              <a:rPr lang="en-GB" sz="2000" dirty="0" err="1"/>
              <a:t>partenerul</a:t>
            </a:r>
            <a:r>
              <a:rPr lang="en-GB" sz="2000" dirty="0"/>
              <a:t> AKETH - Trikala.</a:t>
            </a:r>
          </a:p>
          <a:p>
            <a:pPr marL="342900" indent="-342900" algn="just">
              <a:lnSpc>
                <a:spcPct val="150000"/>
              </a:lnSpc>
              <a:buClr>
                <a:srgbClr val="F5AC6B"/>
              </a:buClr>
              <a:buFont typeface="Webdings" panose="05030102010509060703" pitchFamily="18" charset="2"/>
              <a:buChar char=""/>
            </a:pPr>
            <a:r>
              <a:rPr lang="en-GB" sz="2000" dirty="0" err="1"/>
              <a:t>Plaforma</a:t>
            </a:r>
            <a:r>
              <a:rPr lang="en-GB" sz="2000" dirty="0"/>
              <a:t> </a:t>
            </a:r>
            <a:r>
              <a:rPr lang="en-GB" sz="2000" dirty="0" err="1"/>
              <a:t>destinată</a:t>
            </a:r>
            <a:r>
              <a:rPr lang="en-GB" sz="2000" dirty="0"/>
              <a:t> </a:t>
            </a:r>
            <a:r>
              <a:rPr lang="en-GB" sz="2000" dirty="0" err="1"/>
              <a:t>formării</a:t>
            </a:r>
            <a:r>
              <a:rPr lang="en-GB" sz="2000" dirty="0"/>
              <a:t> şi </a:t>
            </a:r>
            <a:r>
              <a:rPr lang="en-GB" sz="2000" dirty="0" err="1"/>
              <a:t>campaniei</a:t>
            </a:r>
            <a:r>
              <a:rPr lang="en-GB" sz="2000" dirty="0"/>
              <a:t> de </a:t>
            </a:r>
            <a:r>
              <a:rPr lang="en-GB" sz="2000" dirty="0" err="1"/>
              <a:t>conştientizare</a:t>
            </a:r>
            <a:r>
              <a:rPr lang="en-GB" sz="2000" dirty="0"/>
              <a:t> – IO4. </a:t>
            </a:r>
          </a:p>
          <a:p>
            <a:pPr marL="342900" indent="-342900" algn="just">
              <a:lnSpc>
                <a:spcPct val="150000"/>
              </a:lnSpc>
              <a:buClr>
                <a:srgbClr val="F5AC6B"/>
              </a:buClr>
              <a:buFont typeface="Webdings" panose="05030102010509060703" pitchFamily="18" charset="2"/>
              <a:buChar char=""/>
            </a:pPr>
            <a:r>
              <a:rPr lang="en-GB" sz="2000" dirty="0" err="1"/>
              <a:t>Sustenabilitatea</a:t>
            </a:r>
            <a:r>
              <a:rPr lang="en-GB" sz="2000" dirty="0"/>
              <a:t> </a:t>
            </a:r>
            <a:r>
              <a:rPr lang="en-GB" sz="2000" dirty="0" err="1"/>
              <a:t>proiectului</a:t>
            </a:r>
            <a:r>
              <a:rPr lang="en-GB" sz="2000" dirty="0"/>
              <a:t>.</a:t>
            </a:r>
          </a:p>
          <a:p>
            <a:pPr marL="342900" indent="-342900" algn="just">
              <a:lnSpc>
                <a:spcPct val="150000"/>
              </a:lnSpc>
              <a:buClr>
                <a:srgbClr val="F5AC6B"/>
              </a:buClr>
              <a:buFont typeface="Webdings" panose="05030102010509060703" pitchFamily="18" charset="2"/>
              <a:buChar char=""/>
            </a:pPr>
            <a:r>
              <a:rPr lang="en-GB" sz="2000" dirty="0" err="1"/>
              <a:t>Aspecte</a:t>
            </a:r>
            <a:r>
              <a:rPr lang="en-GB" sz="2000" dirty="0"/>
              <a:t> </a:t>
            </a:r>
            <a:r>
              <a:rPr lang="en-GB" sz="2000" dirty="0" err="1"/>
              <a:t>privind</a:t>
            </a:r>
            <a:r>
              <a:rPr lang="en-GB" sz="2000" dirty="0"/>
              <a:t> </a:t>
            </a:r>
            <a:r>
              <a:rPr lang="en-GB" sz="2000" dirty="0" err="1"/>
              <a:t>managementul</a:t>
            </a:r>
            <a:r>
              <a:rPr lang="en-GB" sz="2000" dirty="0"/>
              <a:t> </a:t>
            </a:r>
            <a:r>
              <a:rPr lang="en-GB" sz="2000" dirty="0" err="1"/>
              <a:t>proiectului</a:t>
            </a:r>
            <a:r>
              <a:rPr lang="en-GB" sz="20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04E43-5AD9-4953-842C-1ACF5875FA34}"/>
              </a:ext>
            </a:extLst>
          </p:cNvPr>
          <p:cNvSpPr txBox="1"/>
          <p:nvPr/>
        </p:nvSpPr>
        <p:spPr>
          <a:xfrm>
            <a:off x="1974065" y="1929316"/>
            <a:ext cx="4844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AGENDA ÎNTÂLNIRII</a:t>
            </a: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19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</a:rPr>
              <a:t>iulie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 2019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814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id="{4AA0E414-305E-4912-B7D0-11A8DF2C1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372908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IZMIR, TURCIA, 18-19 IULIE 2019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2164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8B2B7AB-D5B6-417C-AEFC-E21F20C8BE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85" y="84792"/>
            <a:ext cx="6171630" cy="46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7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9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view of a sunset&#10;&#10;Description automatically generated">
            <a:extLst>
              <a:ext uri="{FF2B5EF4-FFF2-40B4-BE49-F238E27FC236}">
                <a16:creationId xmlns:a16="http://schemas.microsoft.com/office/drawing/2014/main" id="{052B8122-4A8A-4AE7-8798-5F2B51D71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r="-2" b="-2"/>
          <a:stretch/>
        </p:blipFill>
        <p:spPr>
          <a:xfrm>
            <a:off x="5622233" y="10"/>
            <a:ext cx="6569769" cy="3750724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3" name="Picture 2" descr="A picture containing outdoor, rock, sky, tree&#10;&#10;Description automatically generated">
            <a:extLst>
              <a:ext uri="{FF2B5EF4-FFF2-40B4-BE49-F238E27FC236}">
                <a16:creationId xmlns:a16="http://schemas.microsoft.com/office/drawing/2014/main" id="{3B5258C9-9279-45DA-B978-7B15ECAC50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6" b="16489"/>
          <a:stretch/>
        </p:blipFill>
        <p:spPr>
          <a:xfrm>
            <a:off x="4182011" y="3887894"/>
            <a:ext cx="8009991" cy="2970106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9" name="Picture 8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9CA2A5DB-F524-4CD9-B5B1-51DAA00ECF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4" b="10901"/>
          <a:stretch/>
        </p:blipFill>
        <p:spPr>
          <a:xfrm>
            <a:off x="20" y="10"/>
            <a:ext cx="7503091" cy="6857990"/>
          </a:xfrm>
          <a:custGeom>
            <a:avLst/>
            <a:gdLst>
              <a:gd name="connsiteX0" fmla="*/ 0 w 7503111"/>
              <a:gd name="connsiteY0" fmla="*/ 0 h 6858000"/>
              <a:gd name="connsiteX1" fmla="*/ 677334 w 7503111"/>
              <a:gd name="connsiteY1" fmla="*/ 0 h 6858000"/>
              <a:gd name="connsiteX2" fmla="*/ 1168036 w 7503111"/>
              <a:gd name="connsiteY2" fmla="*/ 0 h 6858000"/>
              <a:gd name="connsiteX3" fmla="*/ 1205499 w 7503111"/>
              <a:gd name="connsiteY3" fmla="*/ 0 h 6858000"/>
              <a:gd name="connsiteX4" fmla="*/ 1647632 w 7503111"/>
              <a:gd name="connsiteY4" fmla="*/ 0 h 6858000"/>
              <a:gd name="connsiteX5" fmla="*/ 7215401 w 7503111"/>
              <a:gd name="connsiteY5" fmla="*/ 0 h 6858000"/>
              <a:gd name="connsiteX6" fmla="*/ 4041567 w 7503111"/>
              <a:gd name="connsiteY6" fmla="*/ 6852993 h 6858000"/>
              <a:gd name="connsiteX7" fmla="*/ 7503111 w 7503111"/>
              <a:gd name="connsiteY7" fmla="*/ 6852993 h 6858000"/>
              <a:gd name="connsiteX8" fmla="*/ 7503111 w 7503111"/>
              <a:gd name="connsiteY8" fmla="*/ 6852994 h 6858000"/>
              <a:gd name="connsiteX9" fmla="*/ 1647632 w 7503111"/>
              <a:gd name="connsiteY9" fmla="*/ 6852994 h 6858000"/>
              <a:gd name="connsiteX10" fmla="*/ 1647632 w 7503111"/>
              <a:gd name="connsiteY10" fmla="*/ 6858000 h 6858000"/>
              <a:gd name="connsiteX11" fmla="*/ 0 w 750311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2375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Eras Bold ITC</vt:lpstr>
      <vt:lpstr>Webdings</vt:lpstr>
      <vt:lpstr>Office Teması</vt:lpstr>
      <vt:lpstr>PowerPoint Presentation</vt:lpstr>
      <vt:lpstr>PARTENERI EUROPENI</vt:lpstr>
      <vt:lpstr>SCOP</vt:lpstr>
      <vt:lpstr>CUM?</vt:lpstr>
      <vt:lpstr>PLATFORMA PROIECTULUI: http://logonback2life.eu</vt:lpstr>
      <vt:lpstr>IZMIR, TURCIA, 18-19 IULIE 2019</vt:lpstr>
      <vt:lpstr>IZMIR, TURCIA, 18-19 IULIE 2019</vt:lpstr>
      <vt:lpstr>IZMIR, TURCIA, 18-19 IULIE 2019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Prodan</dc:creator>
  <cp:lastModifiedBy>Irina Prodan</cp:lastModifiedBy>
  <cp:revision>1</cp:revision>
  <dcterms:created xsi:type="dcterms:W3CDTF">2019-08-16T17:01:28Z</dcterms:created>
  <dcterms:modified xsi:type="dcterms:W3CDTF">2019-08-16T17:01:44Z</dcterms:modified>
</cp:coreProperties>
</file>